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95" r:id="rId3"/>
    <p:sldId id="337" r:id="rId4"/>
    <p:sldId id="338" r:id="rId5"/>
    <p:sldId id="339" r:id="rId6"/>
    <p:sldId id="340" r:id="rId7"/>
    <p:sldId id="342" r:id="rId8"/>
    <p:sldId id="343" r:id="rId9"/>
    <p:sldId id="347" r:id="rId10"/>
    <p:sldId id="344" r:id="rId11"/>
    <p:sldId id="297" r:id="rId12"/>
    <p:sldId id="299" r:id="rId13"/>
    <p:sldId id="301" r:id="rId14"/>
    <p:sldId id="304" r:id="rId15"/>
    <p:sldId id="305" r:id="rId16"/>
    <p:sldId id="307" r:id="rId17"/>
    <p:sldId id="309" r:id="rId18"/>
    <p:sldId id="310" r:id="rId19"/>
    <p:sldId id="311" r:id="rId20"/>
    <p:sldId id="312" r:id="rId21"/>
    <p:sldId id="321" r:id="rId22"/>
    <p:sldId id="322" r:id="rId23"/>
    <p:sldId id="323" r:id="rId24"/>
    <p:sldId id="313" r:id="rId25"/>
    <p:sldId id="325" r:id="rId26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176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3DB83F-C5CC-9146-9D64-F1816653A532}" type="datetimeFigureOut">
              <a:rPr lang="es-ES" smtClean="0"/>
              <a:t>14/9/22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8E66C-1ACF-E843-B187-62FCDE9550F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36150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8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0ABFF-CEA3-1A45-8808-F6019A56D10E}" type="datetimeFigureOut">
              <a:rPr lang="es-ES" smtClean="0"/>
              <a:t>14/9/22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F6C7C-11F1-1A4D-90F0-7E166B607E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68227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9AC34-95BF-A44A-824F-B1E26AD4FA08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0963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467B-D138-7345-87F8-6FF6E3338B0A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6214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D4D20-A10A-E044-9A5C-E9280E440EA7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342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BC965-18F9-3447-B268-2B901BA488C4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3577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26597-8137-4848-A9B2-27F8A9B31FAC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600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068A3-C139-EE46-B60C-1866B3FEFA41}" type="datetime1">
              <a:rPr lang="es-AR" smtClean="0"/>
              <a:t>14/9/22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1117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6561E-EC16-184F-81BA-3A33C52FCFA1}" type="datetime1">
              <a:rPr lang="es-AR" smtClean="0"/>
              <a:t>14/9/22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4058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BA4DD-3C1F-3241-AF4B-149641A2CFAB}" type="datetime1">
              <a:rPr lang="es-AR" smtClean="0"/>
              <a:t>14/9/22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618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2FB58-37F4-A14B-8048-0886A06F6DEA}" type="datetime1">
              <a:rPr lang="es-AR" smtClean="0"/>
              <a:t>14/9/22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172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ADD76-F76E-1244-B7E1-E4920942AC98}" type="datetime1">
              <a:rPr lang="es-AR" smtClean="0"/>
              <a:t>14/9/22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123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FFB0A-67D9-A449-9CED-E7050A8A7C34}" type="datetime1">
              <a:rPr lang="es-AR" smtClean="0"/>
              <a:t>14/9/22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50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FB28E-AE06-864A-9AEF-DA3B1A4A4819}" type="datetime1">
              <a:rPr lang="es-AR" smtClean="0"/>
              <a:t>14/9/22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s-IS"/>
              <a:t>2019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B4270-09ED-064D-B81F-3D5CB3C4B7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0067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33.emf"/><Relationship Id="rId2" Type="http://schemas.openxmlformats.org/officeDocument/2006/relationships/package" Target="../embeddings/Documento_de_Microsoft_Word33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35.docx"/><Relationship Id="rId5" Type="http://schemas.openxmlformats.org/officeDocument/2006/relationships/image" Target="../media/image32.emf"/><Relationship Id="rId4" Type="http://schemas.openxmlformats.org/officeDocument/2006/relationships/package" Target="../embeddings/Documento_de_Microsoft_Word34.docx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39.docx"/><Relationship Id="rId13" Type="http://schemas.openxmlformats.org/officeDocument/2006/relationships/image" Target="../media/image38.emf"/><Relationship Id="rId18" Type="http://schemas.openxmlformats.org/officeDocument/2006/relationships/package" Target="../embeddings/Documento_de_Microsoft_Word44.docx"/><Relationship Id="rId3" Type="http://schemas.openxmlformats.org/officeDocument/2006/relationships/image" Target="../media/image30.emf"/><Relationship Id="rId7" Type="http://schemas.openxmlformats.org/officeDocument/2006/relationships/image" Target="../media/image35.emf"/><Relationship Id="rId12" Type="http://schemas.openxmlformats.org/officeDocument/2006/relationships/package" Target="../embeddings/Documento_de_Microsoft_Word41.docx"/><Relationship Id="rId17" Type="http://schemas.openxmlformats.org/officeDocument/2006/relationships/image" Target="../media/image40.emf"/><Relationship Id="rId2" Type="http://schemas.openxmlformats.org/officeDocument/2006/relationships/package" Target="../embeddings/Documento_de_Microsoft_Word36.docx"/><Relationship Id="rId16" Type="http://schemas.openxmlformats.org/officeDocument/2006/relationships/package" Target="../embeddings/Documento_de_Microsoft_Word43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38.docx"/><Relationship Id="rId11" Type="http://schemas.openxmlformats.org/officeDocument/2006/relationships/image" Target="../media/image37.emf"/><Relationship Id="rId5" Type="http://schemas.openxmlformats.org/officeDocument/2006/relationships/image" Target="../media/image34.emf"/><Relationship Id="rId15" Type="http://schemas.openxmlformats.org/officeDocument/2006/relationships/image" Target="../media/image39.emf"/><Relationship Id="rId10" Type="http://schemas.openxmlformats.org/officeDocument/2006/relationships/package" Target="../embeddings/Documento_de_Microsoft_Word40.docx"/><Relationship Id="rId19" Type="http://schemas.openxmlformats.org/officeDocument/2006/relationships/image" Target="../media/image41.emf"/><Relationship Id="rId4" Type="http://schemas.openxmlformats.org/officeDocument/2006/relationships/package" Target="../embeddings/Documento_de_Microsoft_Word37.docx"/><Relationship Id="rId9" Type="http://schemas.openxmlformats.org/officeDocument/2006/relationships/image" Target="../media/image36.emf"/><Relationship Id="rId14" Type="http://schemas.openxmlformats.org/officeDocument/2006/relationships/package" Target="../embeddings/Documento_de_Microsoft_Word42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Documento_de_Microsoft_Word45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emf"/><Relationship Id="rId4" Type="http://schemas.openxmlformats.org/officeDocument/2006/relationships/package" Target="../embeddings/Documento_de_Microsoft_Word46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Documento_de_Microsoft_Word47.docx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6.emf"/><Relationship Id="rId2" Type="http://schemas.openxmlformats.org/officeDocument/2006/relationships/package" Target="../embeddings/Documento_de_Microsoft_Word48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50.docx"/><Relationship Id="rId5" Type="http://schemas.openxmlformats.org/officeDocument/2006/relationships/image" Target="../media/image45.emf"/><Relationship Id="rId4" Type="http://schemas.openxmlformats.org/officeDocument/2006/relationships/package" Target="../embeddings/Documento_de_Microsoft_Word49.docx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54.docx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2" Type="http://schemas.openxmlformats.org/officeDocument/2006/relationships/package" Target="../embeddings/Documento_de_Microsoft_Word51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53.docx"/><Relationship Id="rId11" Type="http://schemas.openxmlformats.org/officeDocument/2006/relationships/image" Target="../media/image51.emf"/><Relationship Id="rId5" Type="http://schemas.openxmlformats.org/officeDocument/2006/relationships/image" Target="../media/image48.emf"/><Relationship Id="rId10" Type="http://schemas.openxmlformats.org/officeDocument/2006/relationships/package" Target="../embeddings/Documento_de_Microsoft_Word55.docx"/><Relationship Id="rId4" Type="http://schemas.openxmlformats.org/officeDocument/2006/relationships/package" Target="../embeddings/Documento_de_Microsoft_Word52.docx"/><Relationship Id="rId9" Type="http://schemas.openxmlformats.org/officeDocument/2006/relationships/image" Target="../media/image5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Documento_de_Microsoft_Word56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emf"/><Relationship Id="rId4" Type="http://schemas.openxmlformats.org/officeDocument/2006/relationships/package" Target="../embeddings/Documento_de_Microsoft_Word57.docx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61.docx"/><Relationship Id="rId13" Type="http://schemas.openxmlformats.org/officeDocument/2006/relationships/image" Target="../media/image59.emf"/><Relationship Id="rId3" Type="http://schemas.openxmlformats.org/officeDocument/2006/relationships/image" Target="../media/image54.emf"/><Relationship Id="rId7" Type="http://schemas.openxmlformats.org/officeDocument/2006/relationships/image" Target="../media/image56.emf"/><Relationship Id="rId12" Type="http://schemas.openxmlformats.org/officeDocument/2006/relationships/package" Target="../embeddings/Documento_de_Microsoft_Word63.docx"/><Relationship Id="rId2" Type="http://schemas.openxmlformats.org/officeDocument/2006/relationships/package" Target="../embeddings/Documento_de_Microsoft_Word58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60.docx"/><Relationship Id="rId11" Type="http://schemas.openxmlformats.org/officeDocument/2006/relationships/image" Target="../media/image58.emf"/><Relationship Id="rId5" Type="http://schemas.openxmlformats.org/officeDocument/2006/relationships/image" Target="../media/image55.emf"/><Relationship Id="rId10" Type="http://schemas.openxmlformats.org/officeDocument/2006/relationships/package" Target="../embeddings/Documento_de_Microsoft_Word62.docx"/><Relationship Id="rId4" Type="http://schemas.openxmlformats.org/officeDocument/2006/relationships/package" Target="../embeddings/Documento_de_Microsoft_Word59.docx"/><Relationship Id="rId9" Type="http://schemas.openxmlformats.org/officeDocument/2006/relationships/image" Target="../media/image57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67.docx"/><Relationship Id="rId13" Type="http://schemas.openxmlformats.org/officeDocument/2006/relationships/image" Target="../media/image65.emf"/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12" Type="http://schemas.openxmlformats.org/officeDocument/2006/relationships/package" Target="../embeddings/Documento_de_Microsoft_Word69.docx"/><Relationship Id="rId2" Type="http://schemas.openxmlformats.org/officeDocument/2006/relationships/package" Target="../embeddings/Documento_de_Microsoft_Word64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66.docx"/><Relationship Id="rId11" Type="http://schemas.openxmlformats.org/officeDocument/2006/relationships/image" Target="../media/image64.emf"/><Relationship Id="rId5" Type="http://schemas.openxmlformats.org/officeDocument/2006/relationships/image" Target="../media/image61.emf"/><Relationship Id="rId10" Type="http://schemas.openxmlformats.org/officeDocument/2006/relationships/package" Target="../embeddings/Documento_de_Microsoft_Word68.docx"/><Relationship Id="rId4" Type="http://schemas.openxmlformats.org/officeDocument/2006/relationships/package" Target="../embeddings/Documento_de_Microsoft_Word65.docx"/><Relationship Id="rId9" Type="http://schemas.openxmlformats.org/officeDocument/2006/relationships/image" Target="../media/image6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Documento_de_Microsoft_Word70.docx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3.docx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package" Target="../embeddings/Documento_de_Microsoft_Word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2.docx"/><Relationship Id="rId5" Type="http://schemas.openxmlformats.org/officeDocument/2006/relationships/image" Target="../media/image2.emf"/><Relationship Id="rId4" Type="http://schemas.openxmlformats.org/officeDocument/2006/relationships/package" Target="../embeddings/Documento_de_Microsoft_Word1.docx"/><Relationship Id="rId9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Documento_de_Microsoft_Word71.docx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Documento_de_Microsoft_Word72.docx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76.docx"/><Relationship Id="rId13" Type="http://schemas.openxmlformats.org/officeDocument/2006/relationships/image" Target="../media/image73.emf"/><Relationship Id="rId18" Type="http://schemas.openxmlformats.org/officeDocument/2006/relationships/package" Target="../embeddings/Documento_de_Microsoft_Word81.docx"/><Relationship Id="rId3" Type="http://schemas.openxmlformats.org/officeDocument/2006/relationships/image" Target="../media/image68.emf"/><Relationship Id="rId7" Type="http://schemas.openxmlformats.org/officeDocument/2006/relationships/image" Target="../media/image70.emf"/><Relationship Id="rId12" Type="http://schemas.openxmlformats.org/officeDocument/2006/relationships/package" Target="../embeddings/Documento_de_Microsoft_Word78.docx"/><Relationship Id="rId17" Type="http://schemas.openxmlformats.org/officeDocument/2006/relationships/image" Target="../media/image75.emf"/><Relationship Id="rId2" Type="http://schemas.openxmlformats.org/officeDocument/2006/relationships/package" Target="../embeddings/Documento_de_Microsoft_Word73.docx"/><Relationship Id="rId16" Type="http://schemas.openxmlformats.org/officeDocument/2006/relationships/package" Target="../embeddings/Documento_de_Microsoft_Word80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75.docx"/><Relationship Id="rId11" Type="http://schemas.openxmlformats.org/officeDocument/2006/relationships/image" Target="../media/image72.emf"/><Relationship Id="rId5" Type="http://schemas.openxmlformats.org/officeDocument/2006/relationships/image" Target="../media/image69.emf"/><Relationship Id="rId15" Type="http://schemas.openxmlformats.org/officeDocument/2006/relationships/image" Target="../media/image74.emf"/><Relationship Id="rId10" Type="http://schemas.openxmlformats.org/officeDocument/2006/relationships/package" Target="../embeddings/Documento_de_Microsoft_Word77.docx"/><Relationship Id="rId19" Type="http://schemas.openxmlformats.org/officeDocument/2006/relationships/image" Target="../media/image76.emf"/><Relationship Id="rId4" Type="http://schemas.openxmlformats.org/officeDocument/2006/relationships/package" Target="../embeddings/Documento_de_Microsoft_Word74.docx"/><Relationship Id="rId9" Type="http://schemas.openxmlformats.org/officeDocument/2006/relationships/image" Target="../media/image71.emf"/><Relationship Id="rId14" Type="http://schemas.openxmlformats.org/officeDocument/2006/relationships/package" Target="../embeddings/Documento_de_Microsoft_Word79.docx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85.docx"/><Relationship Id="rId13" Type="http://schemas.openxmlformats.org/officeDocument/2006/relationships/image" Target="../media/image82.emf"/><Relationship Id="rId18" Type="http://schemas.openxmlformats.org/officeDocument/2006/relationships/package" Target="../embeddings/Documento_de_Microsoft_Word90.docx"/><Relationship Id="rId3" Type="http://schemas.openxmlformats.org/officeDocument/2006/relationships/image" Target="../media/image77.emf"/><Relationship Id="rId21" Type="http://schemas.openxmlformats.org/officeDocument/2006/relationships/image" Target="../media/image86.emf"/><Relationship Id="rId7" Type="http://schemas.openxmlformats.org/officeDocument/2006/relationships/image" Target="../media/image79.emf"/><Relationship Id="rId12" Type="http://schemas.openxmlformats.org/officeDocument/2006/relationships/package" Target="../embeddings/Documento_de_Microsoft_Word87.docx"/><Relationship Id="rId17" Type="http://schemas.openxmlformats.org/officeDocument/2006/relationships/image" Target="../media/image84.emf"/><Relationship Id="rId2" Type="http://schemas.openxmlformats.org/officeDocument/2006/relationships/package" Target="../embeddings/Documento_de_Microsoft_Word82.docx"/><Relationship Id="rId16" Type="http://schemas.openxmlformats.org/officeDocument/2006/relationships/package" Target="../embeddings/Documento_de_Microsoft_Word89.docx"/><Relationship Id="rId20" Type="http://schemas.openxmlformats.org/officeDocument/2006/relationships/package" Target="../embeddings/Documento_de_Microsoft_Word91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84.docx"/><Relationship Id="rId11" Type="http://schemas.openxmlformats.org/officeDocument/2006/relationships/image" Target="../media/image81.emf"/><Relationship Id="rId5" Type="http://schemas.openxmlformats.org/officeDocument/2006/relationships/image" Target="../media/image78.emf"/><Relationship Id="rId15" Type="http://schemas.openxmlformats.org/officeDocument/2006/relationships/image" Target="../media/image83.emf"/><Relationship Id="rId23" Type="http://schemas.openxmlformats.org/officeDocument/2006/relationships/image" Target="../media/image87.emf"/><Relationship Id="rId10" Type="http://schemas.openxmlformats.org/officeDocument/2006/relationships/package" Target="../embeddings/Documento_de_Microsoft_Word86.docx"/><Relationship Id="rId19" Type="http://schemas.openxmlformats.org/officeDocument/2006/relationships/image" Target="../media/image85.emf"/><Relationship Id="rId4" Type="http://schemas.openxmlformats.org/officeDocument/2006/relationships/package" Target="../embeddings/Documento_de_Microsoft_Word83.docx"/><Relationship Id="rId9" Type="http://schemas.openxmlformats.org/officeDocument/2006/relationships/image" Target="../media/image80.emf"/><Relationship Id="rId14" Type="http://schemas.openxmlformats.org/officeDocument/2006/relationships/package" Target="../embeddings/Documento_de_Microsoft_Word88.docx"/><Relationship Id="rId22" Type="http://schemas.openxmlformats.org/officeDocument/2006/relationships/package" Target="../embeddings/Documento_de_Microsoft_Word92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Documento_de_Microsoft_Word93.docx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7.docx"/><Relationship Id="rId13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7.emf"/><Relationship Id="rId12" Type="http://schemas.openxmlformats.org/officeDocument/2006/relationships/package" Target="../embeddings/Documento_de_Microsoft_Word9.docx"/><Relationship Id="rId2" Type="http://schemas.openxmlformats.org/officeDocument/2006/relationships/package" Target="../embeddings/Documento_de_Microsoft_Word4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6.docx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0" Type="http://schemas.openxmlformats.org/officeDocument/2006/relationships/package" Target="../embeddings/Documento_de_Microsoft_Word8.docx"/><Relationship Id="rId4" Type="http://schemas.openxmlformats.org/officeDocument/2006/relationships/package" Target="../embeddings/Documento_de_Microsoft_Word5.docx"/><Relationship Id="rId9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Documento_de_Microsoft_Word10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package" Target="../embeddings/Documento_de_Microsoft_Word11.docx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15.docx"/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package" Target="../embeddings/Documento_de_Microsoft_Word12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14.docx"/><Relationship Id="rId11" Type="http://schemas.openxmlformats.org/officeDocument/2006/relationships/image" Target="../media/image17.emf"/><Relationship Id="rId5" Type="http://schemas.openxmlformats.org/officeDocument/2006/relationships/image" Target="../media/image14.emf"/><Relationship Id="rId10" Type="http://schemas.openxmlformats.org/officeDocument/2006/relationships/package" Target="../embeddings/Documento_de_Microsoft_Word16.docx"/><Relationship Id="rId4" Type="http://schemas.openxmlformats.org/officeDocument/2006/relationships/package" Target="../embeddings/Documento_de_Microsoft_Word13.docx"/><Relationship Id="rId9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package" Target="../embeddings/Documento_de_Microsoft_Word17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19.docx"/><Relationship Id="rId5" Type="http://schemas.openxmlformats.org/officeDocument/2006/relationships/image" Target="../media/image19.emf"/><Relationship Id="rId4" Type="http://schemas.openxmlformats.org/officeDocument/2006/relationships/package" Target="../embeddings/Documento_de_Microsoft_Word18.docx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23.docx"/><Relationship Id="rId13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12" Type="http://schemas.openxmlformats.org/officeDocument/2006/relationships/package" Target="../embeddings/Documento_de_Microsoft_Word25.docx"/><Relationship Id="rId2" Type="http://schemas.openxmlformats.org/officeDocument/2006/relationships/package" Target="../embeddings/Documento_de_Microsoft_Word20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22.docx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0" Type="http://schemas.openxmlformats.org/officeDocument/2006/relationships/package" Target="../embeddings/Documento_de_Microsoft_Word24.docx"/><Relationship Id="rId4" Type="http://schemas.openxmlformats.org/officeDocument/2006/relationships/package" Target="../embeddings/Documento_de_Microsoft_Word21.docx"/><Relationship Id="rId9" Type="http://schemas.openxmlformats.org/officeDocument/2006/relationships/image" Target="../media/image2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Documento_de_Microsoft_Word29.docx"/><Relationship Id="rId3" Type="http://schemas.openxmlformats.org/officeDocument/2006/relationships/image" Target="../media/image26.emf"/><Relationship Id="rId7" Type="http://schemas.openxmlformats.org/officeDocument/2006/relationships/image" Target="../media/image28.emf"/><Relationship Id="rId2" Type="http://schemas.openxmlformats.org/officeDocument/2006/relationships/package" Target="../embeddings/Documento_de_Microsoft_Word26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28.docx"/><Relationship Id="rId5" Type="http://schemas.openxmlformats.org/officeDocument/2006/relationships/image" Target="../media/image27.emf"/><Relationship Id="rId4" Type="http://schemas.openxmlformats.org/officeDocument/2006/relationships/package" Target="../embeddings/Documento_de_Microsoft_Word27.docx"/><Relationship Id="rId9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31.emf"/><Relationship Id="rId2" Type="http://schemas.openxmlformats.org/officeDocument/2006/relationships/package" Target="../embeddings/Documento_de_Microsoft_Word30.doc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Documento_de_Microsoft_Word32.docx"/><Relationship Id="rId5" Type="http://schemas.openxmlformats.org/officeDocument/2006/relationships/image" Target="../media/image29.emf"/><Relationship Id="rId4" Type="http://schemas.openxmlformats.org/officeDocument/2006/relationships/package" Target="../embeddings/Documento_de_Microsoft_Word31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856956" y="2671623"/>
            <a:ext cx="54510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400" dirty="0">
                <a:latin typeface="+mj-lt"/>
                <a:cs typeface="Arial"/>
              </a:rPr>
              <a:t>Algebra de Boole</a:t>
            </a:r>
            <a:endParaRPr lang="es-ES" sz="4400" dirty="0">
              <a:latin typeface="+mj-lt"/>
              <a:cs typeface="Arial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713170" y="6182566"/>
            <a:ext cx="6050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Facultad de Ciencias Exactas y Naturales y Agrimensura - UNNE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584466" y="347466"/>
            <a:ext cx="59686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Lógica y Matemática Computacional</a:t>
            </a:r>
          </a:p>
          <a:p>
            <a:pPr algn="ctr"/>
            <a:r>
              <a:rPr lang="es-ES" sz="2400" dirty="0"/>
              <a:t>Licenciatura en Sistemas de Información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235720" y="5691287"/>
            <a:ext cx="240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Ing. JULIO C. ACOSTA</a:t>
            </a:r>
          </a:p>
        </p:txBody>
      </p:sp>
    </p:spTree>
    <p:extLst>
      <p:ext uri="{BB962C8B-B14F-4D97-AF65-F5344CB8AC3E}">
        <p14:creationId xmlns:p14="http://schemas.microsoft.com/office/powerpoint/2010/main" val="533408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10</a:t>
            </a:fld>
            <a:endParaRPr lang="es-ES"/>
          </a:p>
        </p:txBody>
      </p:sp>
      <p:sp>
        <p:nvSpPr>
          <p:cNvPr id="4" name="CuadroTexto 3"/>
          <p:cNvSpPr txBox="1"/>
          <p:nvPr/>
        </p:nvSpPr>
        <p:spPr>
          <a:xfrm>
            <a:off x="550334" y="1425221"/>
            <a:ext cx="8184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Llamamos </a:t>
            </a:r>
            <a:r>
              <a:rPr lang="es-ES" sz="2400" b="1" i="1" dirty="0" err="1"/>
              <a:t>maxitérminos</a:t>
            </a:r>
            <a:r>
              <a:rPr lang="es-ES" sz="2400" dirty="0"/>
              <a:t> a la suma lógica de </a:t>
            </a:r>
            <a:r>
              <a:rPr lang="es-ES" sz="2400" i="1" dirty="0"/>
              <a:t>k</a:t>
            </a:r>
            <a:r>
              <a:rPr lang="es-ES" sz="2400" dirty="0"/>
              <a:t> variables 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79779" y="2314221"/>
            <a:ext cx="802922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Una función booleana está definida en</a:t>
            </a:r>
          </a:p>
          <a:p>
            <a:r>
              <a:rPr lang="es-ES" sz="2400" dirty="0"/>
              <a:t> </a:t>
            </a:r>
          </a:p>
          <a:p>
            <a:pPr algn="ctr"/>
            <a:r>
              <a:rPr lang="es-ES" sz="2400" b="1" i="1" dirty="0"/>
              <a:t>Forma Canónica (o normal) conjuntiva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550335" y="4148666"/>
            <a:ext cx="7896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Si la expresión de la función booleana se expresa como un </a:t>
            </a:r>
            <a:r>
              <a:rPr lang="es-ES" sz="2400" b="1" i="1" dirty="0"/>
              <a:t>producto de </a:t>
            </a:r>
            <a:r>
              <a:rPr lang="es-ES" sz="2400" b="1" i="1" dirty="0" err="1"/>
              <a:t>maxitérminos</a:t>
            </a:r>
            <a:endParaRPr lang="es-ES" sz="2400" b="1" i="1" dirty="0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7181767"/>
              </p:ext>
            </p:extLst>
          </p:nvPr>
        </p:nvGraphicFramePr>
        <p:xfrm>
          <a:off x="-3471511" y="584383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71511" y="584383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0930469"/>
              </p:ext>
            </p:extLst>
          </p:nvPr>
        </p:nvGraphicFramePr>
        <p:xfrm>
          <a:off x="-939800" y="5558610"/>
          <a:ext cx="10795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03200" progId="Word.Document.12">
                  <p:embed/>
                </p:oleObj>
              </mc:Choice>
              <mc:Fallback>
                <p:oleObj name="Documento" r:id="rId4" imgW="5397500" imgH="203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39800" y="5558610"/>
                        <a:ext cx="107950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1435148"/>
              </p:ext>
            </p:extLst>
          </p:nvPr>
        </p:nvGraphicFramePr>
        <p:xfrm>
          <a:off x="1422200" y="1414111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22200" y="1414111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5101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025073"/>
              </p:ext>
            </p:extLst>
          </p:nvPr>
        </p:nvGraphicFramePr>
        <p:xfrm>
          <a:off x="-404305" y="239609"/>
          <a:ext cx="6419850" cy="309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2603500" progId="Word.Document.12">
                  <p:embed/>
                </p:oleObj>
              </mc:Choice>
              <mc:Fallback>
                <p:oleObj name="Documento" r:id="rId2" imgW="53975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4305" y="239609"/>
                        <a:ext cx="6419850" cy="309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844609"/>
              </p:ext>
            </p:extLst>
          </p:nvPr>
        </p:nvGraphicFramePr>
        <p:xfrm>
          <a:off x="2570163" y="58738"/>
          <a:ext cx="6419850" cy="349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933700" progId="Word.Document.12">
                  <p:embed/>
                </p:oleObj>
              </mc:Choice>
              <mc:Fallback>
                <p:oleObj name="Documento" r:id="rId4" imgW="5397500" imgH="2933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70163" y="58738"/>
                        <a:ext cx="6419850" cy="3494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Conector recto de flecha 3"/>
          <p:cNvCxnSpPr/>
          <p:nvPr/>
        </p:nvCxnSpPr>
        <p:spPr>
          <a:xfrm flipV="1">
            <a:off x="3598218" y="752536"/>
            <a:ext cx="928951" cy="235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/>
          <p:cNvCxnSpPr/>
          <p:nvPr/>
        </p:nvCxnSpPr>
        <p:spPr>
          <a:xfrm flipV="1">
            <a:off x="3598218" y="1128800"/>
            <a:ext cx="928951" cy="11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/>
          <p:cNvCxnSpPr/>
          <p:nvPr/>
        </p:nvCxnSpPr>
        <p:spPr>
          <a:xfrm flipV="1">
            <a:off x="3597751" y="1469328"/>
            <a:ext cx="928951" cy="11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3585525" y="1845130"/>
            <a:ext cx="928951" cy="11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>
            <a:off x="3573766" y="2174354"/>
            <a:ext cx="953403" cy="83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3549781" y="2467850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3561073" y="2914200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3548847" y="3219454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4956633"/>
              </p:ext>
            </p:extLst>
          </p:nvPr>
        </p:nvGraphicFramePr>
        <p:xfrm>
          <a:off x="-4448527" y="4396347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448527" y="4396347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499643"/>
              </p:ext>
            </p:extLst>
          </p:nvPr>
        </p:nvGraphicFramePr>
        <p:xfrm>
          <a:off x="-4413250" y="3296382"/>
          <a:ext cx="13061950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203200" progId="Word.Document.12">
                  <p:embed/>
                </p:oleObj>
              </mc:Choice>
              <mc:Fallback>
                <p:oleObj name="Documento" r:id="rId8" imgW="5397500" imgH="203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4413250" y="3296382"/>
                        <a:ext cx="13061950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1589520"/>
              </p:ext>
            </p:extLst>
          </p:nvPr>
        </p:nvGraphicFramePr>
        <p:xfrm>
          <a:off x="-4355044" y="3812320"/>
          <a:ext cx="1306195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203200" progId="Word.Document.12">
                  <p:embed/>
                </p:oleObj>
              </mc:Choice>
              <mc:Fallback>
                <p:oleObj name="Documento" r:id="rId10" imgW="5397500" imgH="203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4355044" y="3812320"/>
                        <a:ext cx="1306195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855169"/>
              </p:ext>
            </p:extLst>
          </p:nvPr>
        </p:nvGraphicFramePr>
        <p:xfrm>
          <a:off x="-704850" y="4948404"/>
          <a:ext cx="10795000" cy="4084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203200" progId="Word.Document.12">
                  <p:embed/>
                </p:oleObj>
              </mc:Choice>
              <mc:Fallback>
                <p:oleObj name="Documento" r:id="rId12" imgW="5397500" imgH="203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704850" y="4948404"/>
                        <a:ext cx="10795000" cy="4084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CuadroTexto 15"/>
          <p:cNvSpPr txBox="1"/>
          <p:nvPr/>
        </p:nvSpPr>
        <p:spPr>
          <a:xfrm>
            <a:off x="388042" y="5984952"/>
            <a:ext cx="8543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Esta expresión es la Forma Normal Conjuntiva o producto de </a:t>
            </a:r>
            <a:r>
              <a:rPr lang="es-ES" sz="2400" dirty="0" err="1">
                <a:latin typeface="Arial"/>
                <a:cs typeface="Arial"/>
              </a:rPr>
              <a:t>max</a:t>
            </a:r>
            <a:r>
              <a:rPr lang="es-ES" sz="2400" dirty="0">
                <a:latin typeface="Arial"/>
                <a:cs typeface="Arial"/>
              </a:rPr>
              <a:t>-términos o </a:t>
            </a:r>
            <a:r>
              <a:rPr lang="es-ES" sz="2400" i="1" dirty="0">
                <a:latin typeface="Arial"/>
                <a:cs typeface="Arial"/>
              </a:rPr>
              <a:t>conjunción de disyunciones.</a:t>
            </a:r>
          </a:p>
        </p:txBody>
      </p:sp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909901"/>
              </p:ext>
            </p:extLst>
          </p:nvPr>
        </p:nvGraphicFramePr>
        <p:xfrm>
          <a:off x="-615560" y="3855025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4" imgW="5397500" imgH="177800" progId="Word.Document.12">
                  <p:embed/>
                </p:oleObj>
              </mc:Choice>
              <mc:Fallback>
                <p:oleObj name="Documento" r:id="rId1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-615560" y="3855025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9432132"/>
              </p:ext>
            </p:extLst>
          </p:nvPr>
        </p:nvGraphicFramePr>
        <p:xfrm>
          <a:off x="-616027" y="4395439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6" imgW="5397500" imgH="177800" progId="Word.Document.12">
                  <p:embed/>
                </p:oleObj>
              </mc:Choice>
              <mc:Fallback>
                <p:oleObj name="Documento" r:id="rId1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-616027" y="4395439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463210"/>
              </p:ext>
            </p:extLst>
          </p:nvPr>
        </p:nvGraphicFramePr>
        <p:xfrm>
          <a:off x="-763588" y="5454650"/>
          <a:ext cx="10795001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8" imgW="5397500" imgH="177800" progId="Word.Document.12">
                  <p:embed/>
                </p:oleObj>
              </mc:Choice>
              <mc:Fallback>
                <p:oleObj name="Documento" r:id="rId1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-763588" y="5454650"/>
                        <a:ext cx="10795001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" name="Conector recto 19"/>
          <p:cNvCxnSpPr/>
          <p:nvPr/>
        </p:nvCxnSpPr>
        <p:spPr>
          <a:xfrm>
            <a:off x="4525301" y="2114635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4560111" y="2560985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>
            <a:off x="4606680" y="3313043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Marcador de pie de página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5" name="Marcador de número de diapositiva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1914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405881"/>
              </p:ext>
            </p:extLst>
          </p:nvPr>
        </p:nvGraphicFramePr>
        <p:xfrm>
          <a:off x="-1609940" y="2703221"/>
          <a:ext cx="11874644" cy="3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09940" y="2703221"/>
                        <a:ext cx="11874644" cy="3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4618112"/>
              </p:ext>
            </p:extLst>
          </p:nvPr>
        </p:nvGraphicFramePr>
        <p:xfrm>
          <a:off x="-939800" y="4909504"/>
          <a:ext cx="10795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03200" progId="Word.Document.12">
                  <p:embed/>
                </p:oleObj>
              </mc:Choice>
              <mc:Fallback>
                <p:oleObj name="Documento" r:id="rId4" imgW="5397500" imgH="203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39800" y="4909504"/>
                        <a:ext cx="107950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2067205" y="856287"/>
            <a:ext cx="4904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rial"/>
                <a:cs typeface="Arial"/>
              </a:rPr>
              <a:t>Formas Canónicas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066738" y="1850592"/>
            <a:ext cx="4904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rial"/>
                <a:cs typeface="Arial"/>
              </a:rPr>
              <a:t>Forma Canónica Disyuntiva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2066271" y="4008974"/>
            <a:ext cx="4904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rial"/>
                <a:cs typeface="Arial"/>
              </a:rPr>
              <a:t>Forma Canónica Conjuntiva</a:t>
            </a:r>
          </a:p>
        </p:txBody>
      </p:sp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384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859074" y="802979"/>
            <a:ext cx="5266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Diagrama de </a:t>
            </a:r>
            <a:r>
              <a:rPr lang="es-ES" sz="2400" dirty="0" err="1">
                <a:latin typeface="Arial"/>
                <a:cs typeface="Arial"/>
              </a:rPr>
              <a:t>Karnaugh</a:t>
            </a:r>
            <a:r>
              <a:rPr lang="es-ES" sz="2400" dirty="0">
                <a:latin typeface="Arial"/>
                <a:cs typeface="Arial"/>
              </a:rPr>
              <a:t> (Mapas)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859067" y="1680654"/>
            <a:ext cx="6088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Consideramos una función booleana</a:t>
            </a:r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012237"/>
              </p:ext>
            </p:extLst>
          </p:nvPr>
        </p:nvGraphicFramePr>
        <p:xfrm>
          <a:off x="-4332455" y="2407021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332455" y="2407021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264051"/>
              </p:ext>
            </p:extLst>
          </p:nvPr>
        </p:nvGraphicFramePr>
        <p:xfrm>
          <a:off x="1225575" y="4030032"/>
          <a:ext cx="3424624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2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i="1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x’</a:t>
                      </a:r>
                      <a:r>
                        <a:rPr lang="es-ES" sz="2800" i="1" baseline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 •</a:t>
                      </a:r>
                      <a:r>
                        <a:rPr lang="es-ES" sz="2800" i="1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 y’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1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x • y’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1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x’ • y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1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x • y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521292"/>
              </p:ext>
            </p:extLst>
          </p:nvPr>
        </p:nvGraphicFramePr>
        <p:xfrm>
          <a:off x="5243907" y="3230058"/>
          <a:ext cx="3424624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2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0  0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baseline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1  0</a:t>
                      </a:r>
                      <a:endParaRPr lang="es-ES" sz="2800" b="1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baseline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0  1</a:t>
                      </a:r>
                      <a:endParaRPr lang="es-ES" sz="2800" b="1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es-ES" sz="2800" b="1" i="0" baseline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 1</a:t>
                      </a:r>
                      <a:endParaRPr lang="es-ES" sz="2800" b="1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CuadroTexto 6"/>
          <p:cNvSpPr txBox="1"/>
          <p:nvPr/>
        </p:nvSpPr>
        <p:spPr>
          <a:xfrm>
            <a:off x="1064502" y="3342633"/>
            <a:ext cx="3735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                x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690983" y="4030032"/>
            <a:ext cx="478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y’</a:t>
            </a:r>
          </a:p>
          <a:p>
            <a:endParaRPr lang="es-ES" sz="2800" b="1" i="1" dirty="0">
              <a:latin typeface="Times New Roman"/>
              <a:cs typeface="Times New Roman"/>
            </a:endParaRPr>
          </a:p>
          <a:p>
            <a:r>
              <a:rPr lang="es-ES" sz="2800" b="1" i="1" dirty="0">
                <a:latin typeface="Times New Roman"/>
                <a:cs typeface="Times New Roman"/>
              </a:rPr>
              <a:t>y</a:t>
            </a:r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31311"/>
              </p:ext>
            </p:extLst>
          </p:nvPr>
        </p:nvGraphicFramePr>
        <p:xfrm>
          <a:off x="5340279" y="5044444"/>
          <a:ext cx="3424624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2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b="1" i="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1550086" y="5956983"/>
            <a:ext cx="4384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Tabla de la conjunción</a:t>
            </a:r>
          </a:p>
        </p:txBody>
      </p:sp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285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4787471"/>
              </p:ext>
            </p:extLst>
          </p:nvPr>
        </p:nvGraphicFramePr>
        <p:xfrm>
          <a:off x="-2272397" y="1094086"/>
          <a:ext cx="8923481" cy="22676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371600" progId="Word.Document.12">
                  <p:embed/>
                </p:oleObj>
              </mc:Choice>
              <mc:Fallback>
                <p:oleObj name="Documento" r:id="rId2" imgW="5397500" imgH="137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72397" y="1094086"/>
                        <a:ext cx="8923481" cy="22676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545688"/>
              </p:ext>
            </p:extLst>
          </p:nvPr>
        </p:nvGraphicFramePr>
        <p:xfrm>
          <a:off x="4624546" y="1845181"/>
          <a:ext cx="3424624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2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4463473" y="1157782"/>
            <a:ext cx="3735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                x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089954" y="1845181"/>
            <a:ext cx="478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y’</a:t>
            </a:r>
          </a:p>
          <a:p>
            <a:endParaRPr lang="es-ES" sz="2800" b="1" i="1" dirty="0">
              <a:latin typeface="Times New Roman"/>
              <a:cs typeface="Times New Roman"/>
            </a:endParaRPr>
          </a:p>
          <a:p>
            <a:r>
              <a:rPr lang="es-ES" sz="2800" b="1" i="1" dirty="0">
                <a:latin typeface="Times New Roman"/>
                <a:cs typeface="Times New Roman"/>
              </a:rPr>
              <a:t>y</a:t>
            </a:r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150786"/>
              </p:ext>
            </p:extLst>
          </p:nvPr>
        </p:nvGraphicFramePr>
        <p:xfrm>
          <a:off x="-1992257" y="4316621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92257" y="4316621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14</a:t>
            </a:fld>
            <a:endParaRPr lang="es-ES"/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298847"/>
              </p:ext>
            </p:extLst>
          </p:nvPr>
        </p:nvGraphicFramePr>
        <p:xfrm>
          <a:off x="-4863374" y="5313885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863374" y="5313885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1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4930866"/>
              </p:ext>
            </p:extLst>
          </p:nvPr>
        </p:nvGraphicFramePr>
        <p:xfrm>
          <a:off x="-1783243" y="294539"/>
          <a:ext cx="8923481" cy="22676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371600" progId="Word.Document.12">
                  <p:embed/>
                </p:oleObj>
              </mc:Choice>
              <mc:Fallback>
                <p:oleObj name="Documento" r:id="rId2" imgW="5397500" imgH="137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783243" y="294539"/>
                        <a:ext cx="8923481" cy="22676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581731"/>
              </p:ext>
            </p:extLst>
          </p:nvPr>
        </p:nvGraphicFramePr>
        <p:xfrm>
          <a:off x="1058814" y="3660585"/>
          <a:ext cx="2986242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1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885982" y="2969647"/>
            <a:ext cx="3735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                x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12463" y="3572380"/>
            <a:ext cx="478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y’</a:t>
            </a:r>
          </a:p>
          <a:p>
            <a:endParaRPr lang="es-ES" sz="2800" b="1" i="1" dirty="0">
              <a:latin typeface="Times New Roman"/>
              <a:cs typeface="Times New Roman"/>
            </a:endParaRPr>
          </a:p>
          <a:p>
            <a:r>
              <a:rPr lang="es-ES" sz="2800" b="1" i="1" dirty="0">
                <a:latin typeface="Times New Roman"/>
                <a:cs typeface="Times New Roman"/>
              </a:rPr>
              <a:t>y</a:t>
            </a: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7955999"/>
              </p:ext>
            </p:extLst>
          </p:nvPr>
        </p:nvGraphicFramePr>
        <p:xfrm>
          <a:off x="5479731" y="3583684"/>
          <a:ext cx="2986242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1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CuadroTexto 6"/>
          <p:cNvSpPr txBox="1"/>
          <p:nvPr/>
        </p:nvSpPr>
        <p:spPr>
          <a:xfrm>
            <a:off x="5306899" y="2980951"/>
            <a:ext cx="3735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                x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33380" y="3583684"/>
            <a:ext cx="478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y’</a:t>
            </a:r>
          </a:p>
          <a:p>
            <a:endParaRPr lang="es-ES" sz="2800" b="1" i="1" dirty="0">
              <a:latin typeface="Times New Roman"/>
              <a:cs typeface="Times New Roman"/>
            </a:endParaRPr>
          </a:p>
          <a:p>
            <a:r>
              <a:rPr lang="es-ES" sz="2800" b="1" i="1" dirty="0">
                <a:latin typeface="Times New Roman"/>
                <a:cs typeface="Times New Roman"/>
              </a:rPr>
              <a:t>y</a:t>
            </a:r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606945"/>
              </p:ext>
            </p:extLst>
          </p:nvPr>
        </p:nvGraphicFramePr>
        <p:xfrm>
          <a:off x="-4019948" y="5333601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19948" y="5333601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369474"/>
              </p:ext>
            </p:extLst>
          </p:nvPr>
        </p:nvGraphicFramePr>
        <p:xfrm>
          <a:off x="542077" y="5280224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2077" y="5280224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ángulo 11"/>
          <p:cNvSpPr/>
          <p:nvPr/>
        </p:nvSpPr>
        <p:spPr>
          <a:xfrm>
            <a:off x="1399307" y="3773151"/>
            <a:ext cx="2281223" cy="529121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/>
          <p:cNvSpPr/>
          <p:nvPr/>
        </p:nvSpPr>
        <p:spPr>
          <a:xfrm>
            <a:off x="1505136" y="3630716"/>
            <a:ext cx="599703" cy="128296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/>
          <p:cNvSpPr/>
          <p:nvPr/>
        </p:nvSpPr>
        <p:spPr>
          <a:xfrm>
            <a:off x="5914252" y="3649986"/>
            <a:ext cx="599703" cy="128721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/>
          <p:cNvSpPr/>
          <p:nvPr/>
        </p:nvSpPr>
        <p:spPr>
          <a:xfrm>
            <a:off x="7430685" y="3673501"/>
            <a:ext cx="599703" cy="52292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581937"/>
              </p:ext>
            </p:extLst>
          </p:nvPr>
        </p:nvGraphicFramePr>
        <p:xfrm>
          <a:off x="166818" y="6224223"/>
          <a:ext cx="8921488" cy="293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6818" y="6224223"/>
                        <a:ext cx="8921488" cy="293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Tabla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612955"/>
              </p:ext>
            </p:extLst>
          </p:nvPr>
        </p:nvGraphicFramePr>
        <p:xfrm>
          <a:off x="5476910" y="758663"/>
          <a:ext cx="2986242" cy="140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1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2041">
                <a:tc>
                  <a:txBody>
                    <a:bodyPr/>
                    <a:lstStyle/>
                    <a:p>
                      <a:pPr algn="ctr"/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4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800" i="0" dirty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4930559" y="758663"/>
            <a:ext cx="478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y’</a:t>
            </a:r>
          </a:p>
          <a:p>
            <a:endParaRPr lang="es-ES" sz="2800" b="1" i="1" dirty="0">
              <a:latin typeface="Times New Roman"/>
              <a:cs typeface="Times New Roman"/>
            </a:endParaRPr>
          </a:p>
          <a:p>
            <a:r>
              <a:rPr lang="es-ES" sz="2800" b="1" i="1" dirty="0">
                <a:latin typeface="Times New Roman"/>
                <a:cs typeface="Times New Roman"/>
              </a:rPr>
              <a:t>y</a:t>
            </a:r>
          </a:p>
        </p:txBody>
      </p:sp>
      <p:sp>
        <p:nvSpPr>
          <p:cNvPr id="19" name="Rectángulo 18"/>
          <p:cNvSpPr/>
          <p:nvPr/>
        </p:nvSpPr>
        <p:spPr>
          <a:xfrm>
            <a:off x="5911431" y="824965"/>
            <a:ext cx="599703" cy="5464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/>
          <p:cNvSpPr/>
          <p:nvPr/>
        </p:nvSpPr>
        <p:spPr>
          <a:xfrm>
            <a:off x="7427864" y="848480"/>
            <a:ext cx="599703" cy="52292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5318189" y="127708"/>
            <a:ext cx="3735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                x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5908610" y="1541805"/>
            <a:ext cx="599703" cy="5464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24" name="Objeto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927634"/>
              </p:ext>
            </p:extLst>
          </p:nvPr>
        </p:nvGraphicFramePr>
        <p:xfrm>
          <a:off x="83185" y="2347046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185" y="2347046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Marcador de pie de página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5" name="Marcador de número de diapositiva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639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2" grpId="0" animBg="1"/>
      <p:bldP spid="13" grpId="0" animBg="1"/>
      <p:bldP spid="14" grpId="0" animBg="1"/>
      <p:bldP spid="15" grpId="0" animBg="1"/>
      <p:bldP spid="18" grpId="0"/>
      <p:bldP spid="19" grpId="0" animBg="1"/>
      <p:bldP spid="20" grpId="0" animBg="1"/>
      <p:bldP spid="21" grpId="0"/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859067" y="95571"/>
            <a:ext cx="6088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Consideramos una función booleana</a:t>
            </a: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7383451"/>
              </p:ext>
            </p:extLst>
          </p:nvPr>
        </p:nvGraphicFramePr>
        <p:xfrm>
          <a:off x="-4332455" y="652606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332455" y="652606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02375"/>
              </p:ext>
            </p:extLst>
          </p:nvPr>
        </p:nvGraphicFramePr>
        <p:xfrm>
          <a:off x="1524000" y="3275091"/>
          <a:ext cx="6096000" cy="954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335">
                <a:tc>
                  <a:txBody>
                    <a:bodyPr/>
                    <a:lstStyle/>
                    <a:p>
                      <a:pPr algn="ctr"/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0    0    0</a:t>
                      </a:r>
                      <a:r>
                        <a:rPr lang="es-ES" sz="2400" b="0" i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0    1    0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1    1    0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1    0    0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33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0    0    1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0    1    1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1    1    1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1    0    1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CuadroTexto 14"/>
          <p:cNvSpPr txBox="1"/>
          <p:nvPr/>
        </p:nvSpPr>
        <p:spPr>
          <a:xfrm>
            <a:off x="990357" y="3338518"/>
            <a:ext cx="478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0</a:t>
            </a:r>
          </a:p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1468921" y="2742909"/>
            <a:ext cx="6079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      0  0           0  1             1  1            1  0</a:t>
            </a:r>
            <a:endParaRPr lang="es-ES" sz="2400" b="1" dirty="0">
              <a:latin typeface="Arial"/>
              <a:cs typeface="Arial"/>
            </a:endParaRPr>
          </a:p>
        </p:txBody>
      </p:sp>
      <p:sp>
        <p:nvSpPr>
          <p:cNvPr id="17" name="Marcador de pie de página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8" name="Marcador de número de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16</a:t>
            </a:fld>
            <a:endParaRPr lang="es-ES"/>
          </a:p>
        </p:txBody>
      </p:sp>
      <p:graphicFrame>
        <p:nvGraphicFramePr>
          <p:cNvPr id="19" name="Tabla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008922"/>
              </p:ext>
            </p:extLst>
          </p:nvPr>
        </p:nvGraphicFramePr>
        <p:xfrm>
          <a:off x="1524000" y="1669661"/>
          <a:ext cx="6096000" cy="954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335">
                <a:tc>
                  <a:txBody>
                    <a:bodyPr/>
                    <a:lstStyle/>
                    <a:p>
                      <a:r>
                        <a:rPr lang="es-ES" sz="2400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x’ • y’ • z’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x’ • y • z’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 • y • z’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 • y’ • z’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33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x’ • y’ • z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x’ • y • z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 • y • z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1" i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x • y’ • z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CuadroTexto 19"/>
          <p:cNvSpPr txBox="1"/>
          <p:nvPr/>
        </p:nvSpPr>
        <p:spPr>
          <a:xfrm>
            <a:off x="1130336" y="1048502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        x’ y           x y            x y’                               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996717" y="1464234"/>
            <a:ext cx="4785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i="1" dirty="0">
                <a:latin typeface="Times New Roman"/>
                <a:cs typeface="Times New Roman"/>
              </a:rPr>
              <a:t>z’</a:t>
            </a:r>
          </a:p>
          <a:p>
            <a:pPr>
              <a:lnSpc>
                <a:spcPct val="150000"/>
              </a:lnSpc>
            </a:pPr>
            <a:r>
              <a:rPr lang="es-ES" sz="2400" b="1" i="1" dirty="0">
                <a:latin typeface="Times New Roman"/>
                <a:cs typeface="Times New Roman"/>
              </a:rPr>
              <a:t>z</a:t>
            </a:r>
          </a:p>
        </p:txBody>
      </p:sp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711308"/>
              </p:ext>
            </p:extLst>
          </p:nvPr>
        </p:nvGraphicFramePr>
        <p:xfrm>
          <a:off x="1489428" y="4856003"/>
          <a:ext cx="6096000" cy="954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335">
                <a:tc>
                  <a:txBody>
                    <a:bodyPr/>
                    <a:lstStyle/>
                    <a:p>
                      <a:pPr algn="ctr"/>
                      <a:r>
                        <a:rPr lang="es-ES" sz="2400" b="0" i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0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33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1130336" y="4223477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        x’ y           x y            x y’                               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996717" y="4639209"/>
            <a:ext cx="4785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i="1" dirty="0">
                <a:latin typeface="Times New Roman"/>
                <a:cs typeface="Times New Roman"/>
              </a:rPr>
              <a:t>z’</a:t>
            </a:r>
          </a:p>
          <a:p>
            <a:pPr>
              <a:lnSpc>
                <a:spcPct val="150000"/>
              </a:lnSpc>
            </a:pPr>
            <a:r>
              <a:rPr lang="es-ES" sz="2400" b="1" i="1" dirty="0">
                <a:latin typeface="Times New Roman"/>
                <a:cs typeface="Times New Roman"/>
              </a:rPr>
              <a:t>z</a:t>
            </a:r>
          </a:p>
        </p:txBody>
      </p:sp>
      <p:graphicFrame>
        <p:nvGraphicFramePr>
          <p:cNvPr id="23" name="Objeto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9980980"/>
              </p:ext>
            </p:extLst>
          </p:nvPr>
        </p:nvGraphicFramePr>
        <p:xfrm>
          <a:off x="-3267893" y="6098662"/>
          <a:ext cx="13061950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67893" y="6098662"/>
                        <a:ext cx="13061950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625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4" grpId="0"/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93788" y="141135"/>
            <a:ext cx="3669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Ejemplo:</a:t>
            </a: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40787"/>
              </p:ext>
            </p:extLst>
          </p:nvPr>
        </p:nvGraphicFramePr>
        <p:xfrm>
          <a:off x="-1413746" y="709058"/>
          <a:ext cx="7061836" cy="33912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2590800" progId="Word.Document.12">
                  <p:embed/>
                </p:oleObj>
              </mc:Choice>
              <mc:Fallback>
                <p:oleObj name="Documento" r:id="rId2" imgW="5397500" imgH="2590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413746" y="709058"/>
                        <a:ext cx="7061836" cy="33912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3333912" y="1580892"/>
            <a:ext cx="540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>
                <a:latin typeface="Times New Roman"/>
                <a:cs typeface="Times New Roman"/>
              </a:rPr>
              <a:t>z’</a:t>
            </a:r>
          </a:p>
          <a:p>
            <a:r>
              <a:rPr lang="es-ES" sz="2400" b="1" i="1" dirty="0">
                <a:latin typeface="Times New Roman"/>
                <a:cs typeface="Times New Roman"/>
              </a:rPr>
              <a:t>z</a:t>
            </a: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208421"/>
              </p:ext>
            </p:extLst>
          </p:nvPr>
        </p:nvGraphicFramePr>
        <p:xfrm>
          <a:off x="3841616" y="1557619"/>
          <a:ext cx="4953904" cy="954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335">
                <a:tc>
                  <a:txBody>
                    <a:bodyPr/>
                    <a:lstStyle/>
                    <a:p>
                      <a:pPr algn="ctr"/>
                      <a:r>
                        <a:rPr lang="es-ES" sz="2400" b="0" i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1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33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0275710"/>
              </p:ext>
            </p:extLst>
          </p:nvPr>
        </p:nvGraphicFramePr>
        <p:xfrm>
          <a:off x="-827608" y="3666650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7608" y="3666650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189611"/>
              </p:ext>
            </p:extLst>
          </p:nvPr>
        </p:nvGraphicFramePr>
        <p:xfrm>
          <a:off x="-924375" y="4525261"/>
          <a:ext cx="9813636" cy="32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24375" y="4525261"/>
                        <a:ext cx="9813636" cy="32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2610425"/>
              </p:ext>
            </p:extLst>
          </p:nvPr>
        </p:nvGraphicFramePr>
        <p:xfrm>
          <a:off x="-920479" y="5091943"/>
          <a:ext cx="10795000" cy="355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920479" y="5091943"/>
                        <a:ext cx="10795000" cy="3555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597974"/>
              </p:ext>
            </p:extLst>
          </p:nvPr>
        </p:nvGraphicFramePr>
        <p:xfrm>
          <a:off x="-909239" y="5660667"/>
          <a:ext cx="10795000" cy="355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909239" y="5660667"/>
                        <a:ext cx="10795000" cy="3555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391157"/>
              </p:ext>
            </p:extLst>
          </p:nvPr>
        </p:nvGraphicFramePr>
        <p:xfrm>
          <a:off x="-2683166" y="6236315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2683166" y="6236315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ángulo 19"/>
          <p:cNvSpPr/>
          <p:nvPr/>
        </p:nvSpPr>
        <p:spPr>
          <a:xfrm>
            <a:off x="6733998" y="1564361"/>
            <a:ext cx="428237" cy="897925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3971967" y="1630765"/>
            <a:ext cx="4624497" cy="336977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Marcador de pie de página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3" name="Marcador de número de diapositiva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17</a:t>
            </a:fld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3359874" y="992058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     x’ y         x y         x y’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97235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" grpId="0" animBg="1"/>
      <p:bldP spid="22" grpId="0" animBg="1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93788" y="141135"/>
            <a:ext cx="3669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Ejemplo:</a:t>
            </a: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990648"/>
              </p:ext>
            </p:extLst>
          </p:nvPr>
        </p:nvGraphicFramePr>
        <p:xfrm>
          <a:off x="-1413746" y="709058"/>
          <a:ext cx="7061836" cy="33912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2590800" progId="Word.Document.12">
                  <p:embed/>
                </p:oleObj>
              </mc:Choice>
              <mc:Fallback>
                <p:oleObj name="Documento" r:id="rId2" imgW="5397500" imgH="2590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413746" y="709058"/>
                        <a:ext cx="7061836" cy="33912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3333912" y="1580892"/>
            <a:ext cx="540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>
                <a:latin typeface="Times New Roman"/>
                <a:cs typeface="Times New Roman"/>
              </a:rPr>
              <a:t>z’</a:t>
            </a:r>
          </a:p>
          <a:p>
            <a:r>
              <a:rPr lang="es-ES" sz="2400" b="1" i="1" dirty="0">
                <a:latin typeface="Times New Roman"/>
                <a:cs typeface="Times New Roman"/>
              </a:rPr>
              <a:t>z</a:t>
            </a:r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894605"/>
              </p:ext>
            </p:extLst>
          </p:nvPr>
        </p:nvGraphicFramePr>
        <p:xfrm>
          <a:off x="3841616" y="1557619"/>
          <a:ext cx="4953904" cy="954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84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335">
                <a:tc>
                  <a:txBody>
                    <a:bodyPr/>
                    <a:lstStyle/>
                    <a:p>
                      <a:pPr algn="ctr"/>
                      <a:r>
                        <a:rPr lang="es-ES" sz="2400" b="0" i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1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33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b="0" i="0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s-ES" sz="2400" b="0" i="0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1573560"/>
              </p:ext>
            </p:extLst>
          </p:nvPr>
        </p:nvGraphicFramePr>
        <p:xfrm>
          <a:off x="-413772" y="3686205"/>
          <a:ext cx="11874500" cy="391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3772" y="3686205"/>
                        <a:ext cx="11874500" cy="391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742386"/>
              </p:ext>
            </p:extLst>
          </p:nvPr>
        </p:nvGraphicFramePr>
        <p:xfrm>
          <a:off x="-1330127" y="4467517"/>
          <a:ext cx="10795319" cy="35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330127" y="4467517"/>
                        <a:ext cx="10795319" cy="354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0120737"/>
              </p:ext>
            </p:extLst>
          </p:nvPr>
        </p:nvGraphicFramePr>
        <p:xfrm>
          <a:off x="-2098753" y="5102388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098753" y="5102388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711750"/>
              </p:ext>
            </p:extLst>
          </p:nvPr>
        </p:nvGraphicFramePr>
        <p:xfrm>
          <a:off x="-3516363" y="5720505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3516363" y="5720505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ángulo 16"/>
          <p:cNvSpPr/>
          <p:nvPr/>
        </p:nvSpPr>
        <p:spPr>
          <a:xfrm>
            <a:off x="4256562" y="1584905"/>
            <a:ext cx="428237" cy="91965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/>
          <p:cNvSpPr/>
          <p:nvPr/>
        </p:nvSpPr>
        <p:spPr>
          <a:xfrm>
            <a:off x="7901283" y="1592214"/>
            <a:ext cx="569984" cy="418888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/>
          <p:cNvSpPr/>
          <p:nvPr/>
        </p:nvSpPr>
        <p:spPr>
          <a:xfrm>
            <a:off x="3950623" y="2079525"/>
            <a:ext cx="3474453" cy="370675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Marcador de pie de página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2" name="Marcador de número de diapositiva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18</a:t>
            </a:fld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3359874" y="977947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     x’ y         x y         x y’                               </a:t>
            </a:r>
          </a:p>
        </p:txBody>
      </p:sp>
      <p:graphicFrame>
        <p:nvGraphicFramePr>
          <p:cNvPr id="25" name="Objeto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4724583"/>
              </p:ext>
            </p:extLst>
          </p:nvPr>
        </p:nvGraphicFramePr>
        <p:xfrm>
          <a:off x="1178066" y="3109015"/>
          <a:ext cx="9813637" cy="3240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78066" y="3109015"/>
                        <a:ext cx="9813637" cy="3240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042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8" grpId="0" animBg="1"/>
      <p:bldP spid="19" grpId="0" animBg="1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859067" y="462457"/>
            <a:ext cx="6088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Consideramos una función booleana</a:t>
            </a: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6528134"/>
              </p:ext>
            </p:extLst>
          </p:nvPr>
        </p:nvGraphicFramePr>
        <p:xfrm>
          <a:off x="-4332288" y="1189038"/>
          <a:ext cx="13061951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332288" y="1189038"/>
                        <a:ext cx="13061951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268206"/>
              </p:ext>
            </p:extLst>
          </p:nvPr>
        </p:nvGraphicFramePr>
        <p:xfrm>
          <a:off x="987824" y="2755368"/>
          <a:ext cx="3122236" cy="2642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5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706">
                <a:tc>
                  <a:txBody>
                    <a:bodyPr/>
                    <a:lstStyle/>
                    <a:p>
                      <a:endParaRPr lang="es-ES" sz="2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2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594844"/>
              </p:ext>
            </p:extLst>
          </p:nvPr>
        </p:nvGraphicFramePr>
        <p:xfrm>
          <a:off x="5469020" y="2784281"/>
          <a:ext cx="3432760" cy="3129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8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8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81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0000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0100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1100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0001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0101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1101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0011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0111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1111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1011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0010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0110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1110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1010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Marcador de pie de página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3" name="Marcador de número de diapositiva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19</a:t>
            </a:fld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297787" y="2177382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x’ y   x y    x y’                               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112889" y="2893215"/>
            <a:ext cx="8827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5957" y="4174495"/>
            <a:ext cx="7698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endParaRPr lang="es-ES" sz="2800" b="1" i="1" dirty="0">
              <a:latin typeface="Times New Roman"/>
              <a:cs typeface="Times New Roman"/>
            </a:endParaRP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81183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034782" y="552638"/>
            <a:ext cx="5479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u="sng" dirty="0">
                <a:latin typeface="Arial"/>
                <a:cs typeface="Arial"/>
              </a:rPr>
              <a:t>Funciones Booleanas</a:t>
            </a: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0577783"/>
              </p:ext>
            </p:extLst>
          </p:nvPr>
        </p:nvGraphicFramePr>
        <p:xfrm>
          <a:off x="3179763" y="1219200"/>
          <a:ext cx="8923337" cy="226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371600" progId="Word.Document.12">
                  <p:embed/>
                </p:oleObj>
              </mc:Choice>
              <mc:Fallback>
                <p:oleObj name="Documento" r:id="rId2" imgW="5397500" imgH="137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79763" y="1219200"/>
                        <a:ext cx="8923337" cy="2265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482110" y="2274108"/>
            <a:ext cx="505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Dominio = { (0,0), (0,1), (1,0), (1,1) 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81643" y="2943860"/>
            <a:ext cx="505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Imagen = { 0, 1 }</a:t>
            </a:r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0395987"/>
              </p:ext>
            </p:extLst>
          </p:nvPr>
        </p:nvGraphicFramePr>
        <p:xfrm>
          <a:off x="-4930356" y="1382309"/>
          <a:ext cx="13062108" cy="430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30356" y="1382309"/>
                        <a:ext cx="13062108" cy="430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</a:t>
            </a:fld>
            <a:endParaRPr lang="es-ES"/>
          </a:p>
        </p:txBody>
      </p:sp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591318"/>
              </p:ext>
            </p:extLst>
          </p:nvPr>
        </p:nvGraphicFramePr>
        <p:xfrm>
          <a:off x="-3697073" y="5240120"/>
          <a:ext cx="13062108" cy="430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3697073" y="5240120"/>
                        <a:ext cx="13062108" cy="430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3347602"/>
              </p:ext>
            </p:extLst>
          </p:nvPr>
        </p:nvGraphicFramePr>
        <p:xfrm>
          <a:off x="-3558784" y="4207196"/>
          <a:ext cx="13062108" cy="430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3558784" y="4207196"/>
                        <a:ext cx="13062108" cy="430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6244683" y="4744314"/>
            <a:ext cx="1711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y = f(x)</a:t>
            </a:r>
          </a:p>
          <a:p>
            <a:endParaRPr lang="es-ES" dirty="0"/>
          </a:p>
          <a:p>
            <a:r>
              <a:rPr lang="es-ES" dirty="0"/>
              <a:t>(x1,y1);(x2,y2)</a:t>
            </a:r>
            <a:r>
              <a:rPr lang="mr-IN" dirty="0"/>
              <a:t>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817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876666"/>
              </p:ext>
            </p:extLst>
          </p:nvPr>
        </p:nvGraphicFramePr>
        <p:xfrm>
          <a:off x="987824" y="1855677"/>
          <a:ext cx="3122236" cy="2642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5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8126743"/>
              </p:ext>
            </p:extLst>
          </p:nvPr>
        </p:nvGraphicFramePr>
        <p:xfrm>
          <a:off x="-3198843" y="5949932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198843" y="5949932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ángulo 17"/>
          <p:cNvSpPr/>
          <p:nvPr/>
        </p:nvSpPr>
        <p:spPr>
          <a:xfrm>
            <a:off x="1922732" y="2686336"/>
            <a:ext cx="1300235" cy="1096849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/>
          <p:cNvSpPr/>
          <p:nvPr/>
        </p:nvSpPr>
        <p:spPr>
          <a:xfrm>
            <a:off x="1076024" y="1926241"/>
            <a:ext cx="600983" cy="578803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/>
          <p:cNvSpPr/>
          <p:nvPr/>
        </p:nvSpPr>
        <p:spPr>
          <a:xfrm>
            <a:off x="3398144" y="1919872"/>
            <a:ext cx="600983" cy="578803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/>
          <p:cNvSpPr/>
          <p:nvPr/>
        </p:nvSpPr>
        <p:spPr>
          <a:xfrm>
            <a:off x="1069664" y="3878023"/>
            <a:ext cx="600983" cy="578803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3391784" y="3871654"/>
            <a:ext cx="600983" cy="578803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Marcador de pie de página 2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6" name="Marcador de número de diapositiva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20</a:t>
            </a:fld>
            <a:endParaRPr lang="es-ES"/>
          </a:p>
        </p:txBody>
      </p:sp>
      <p:sp>
        <p:nvSpPr>
          <p:cNvPr id="27" name="CuadroTexto 26"/>
          <p:cNvSpPr txBox="1"/>
          <p:nvPr/>
        </p:nvSpPr>
        <p:spPr>
          <a:xfrm>
            <a:off x="297787" y="1203723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x’ y   x y    x y’                               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112889" y="1919556"/>
            <a:ext cx="8827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95957" y="3200836"/>
            <a:ext cx="7698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endParaRPr lang="es-ES" sz="2800" b="1" i="1" dirty="0">
              <a:latin typeface="Times New Roman"/>
              <a:cs typeface="Times New Roman"/>
            </a:endParaRP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70807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510842"/>
              </p:ext>
            </p:extLst>
          </p:nvPr>
        </p:nvGraphicFramePr>
        <p:xfrm>
          <a:off x="691493" y="1855677"/>
          <a:ext cx="2436636" cy="1927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1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1877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1877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1877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1877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Rectángulo 16"/>
          <p:cNvSpPr/>
          <p:nvPr/>
        </p:nvSpPr>
        <p:spPr>
          <a:xfrm>
            <a:off x="745126" y="1883909"/>
            <a:ext cx="490704" cy="422142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/>
          <p:cNvSpPr/>
          <p:nvPr/>
        </p:nvSpPr>
        <p:spPr>
          <a:xfrm>
            <a:off x="1346554" y="2418138"/>
            <a:ext cx="1105914" cy="822636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/>
          <p:cNvSpPr/>
          <p:nvPr/>
        </p:nvSpPr>
        <p:spPr>
          <a:xfrm>
            <a:off x="2562624" y="1881088"/>
            <a:ext cx="490704" cy="422142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/>
          <p:cNvSpPr/>
          <p:nvPr/>
        </p:nvSpPr>
        <p:spPr>
          <a:xfrm>
            <a:off x="728194" y="3348632"/>
            <a:ext cx="490704" cy="422142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/>
          <p:cNvSpPr/>
          <p:nvPr/>
        </p:nvSpPr>
        <p:spPr>
          <a:xfrm>
            <a:off x="2545692" y="3345811"/>
            <a:ext cx="490704" cy="422142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26" name="Objeto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1577650"/>
              </p:ext>
            </p:extLst>
          </p:nvPr>
        </p:nvGraphicFramePr>
        <p:xfrm>
          <a:off x="2782714" y="320145"/>
          <a:ext cx="6788150" cy="589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4686300" progId="Word.Document.12">
                  <p:embed/>
                </p:oleObj>
              </mc:Choice>
              <mc:Fallback>
                <p:oleObj name="Documento" r:id="rId2" imgW="5397500" imgH="468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2714" y="320145"/>
                        <a:ext cx="6788150" cy="589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Marcador de pie de pá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4" name="Marcador de número de diapositiva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21</a:t>
            </a:fld>
            <a:endParaRPr lang="es-ES"/>
          </a:p>
        </p:txBody>
      </p:sp>
      <p:sp>
        <p:nvSpPr>
          <p:cNvPr id="27" name="CuadroTexto 26"/>
          <p:cNvSpPr txBox="1"/>
          <p:nvPr/>
        </p:nvSpPr>
        <p:spPr>
          <a:xfrm>
            <a:off x="-266653" y="1316611"/>
            <a:ext cx="622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              </a:t>
            </a:r>
            <a:r>
              <a:rPr lang="es-ES" sz="2400" b="1" i="1" dirty="0">
                <a:latin typeface="Times New Roman"/>
                <a:cs typeface="Times New Roman"/>
              </a:rPr>
              <a:t>x’ y’  x’ y  x y   x y’                               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14112" y="1778446"/>
            <a:ext cx="88278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err="1">
                <a:latin typeface="Times New Roman"/>
                <a:cs typeface="Times New Roman"/>
              </a:rPr>
              <a:t>z’w</a:t>
            </a:r>
            <a:r>
              <a:rPr lang="es-ES" sz="2400" b="1" i="1" dirty="0">
                <a:latin typeface="Times New Roman"/>
                <a:cs typeface="Times New Roman"/>
              </a:rPr>
              <a:t>’</a:t>
            </a:r>
          </a:p>
          <a:p>
            <a:endParaRPr lang="es-ES" sz="1400" b="1" i="1" dirty="0">
              <a:latin typeface="Times New Roman"/>
              <a:cs typeface="Times New Roman"/>
            </a:endParaRPr>
          </a:p>
          <a:p>
            <a:r>
              <a:rPr lang="es-ES" sz="2400" b="1" i="1" dirty="0" err="1">
                <a:latin typeface="Times New Roman"/>
                <a:cs typeface="Times New Roman"/>
              </a:rPr>
              <a:t>z’w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-2820" y="2735173"/>
            <a:ext cx="76989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err="1">
                <a:latin typeface="Times New Roman"/>
                <a:cs typeface="Times New Roman"/>
              </a:rPr>
              <a:t>zw</a:t>
            </a:r>
            <a:endParaRPr lang="es-ES" sz="2400" b="1" i="1" dirty="0">
              <a:latin typeface="Times New Roman"/>
              <a:cs typeface="Times New Roman"/>
            </a:endParaRPr>
          </a:p>
          <a:p>
            <a:endParaRPr lang="es-ES" sz="1400" b="1" i="1" dirty="0">
              <a:latin typeface="Times New Roman"/>
              <a:cs typeface="Times New Roman"/>
            </a:endParaRPr>
          </a:p>
          <a:p>
            <a:r>
              <a:rPr lang="es-ES" sz="2400" b="1" i="1" dirty="0" err="1">
                <a:latin typeface="Times New Roman"/>
                <a:cs typeface="Times New Roman"/>
              </a:rPr>
              <a:t>zw</a:t>
            </a:r>
            <a:r>
              <a:rPr lang="es-ES" sz="2400" b="1" i="1" dirty="0">
                <a:latin typeface="Times New Roman"/>
                <a:cs typeface="Times New Roman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45621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2" grpId="0" animBg="1"/>
      <p:bldP spid="23" grpId="0" animBg="1"/>
      <p:bldP spid="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530574"/>
              </p:ext>
            </p:extLst>
          </p:nvPr>
        </p:nvGraphicFramePr>
        <p:xfrm>
          <a:off x="-349950" y="460375"/>
          <a:ext cx="6788150" cy="589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4686300" progId="Word.Document.12">
                  <p:embed/>
                </p:oleObj>
              </mc:Choice>
              <mc:Fallback>
                <p:oleObj name="Documento" r:id="rId2" imgW="5397500" imgH="468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9950" y="460375"/>
                        <a:ext cx="6788150" cy="589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8490541"/>
              </p:ext>
            </p:extLst>
          </p:nvPr>
        </p:nvGraphicFramePr>
        <p:xfrm>
          <a:off x="1135971" y="787664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35971" y="787664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9846244"/>
              </p:ext>
            </p:extLst>
          </p:nvPr>
        </p:nvGraphicFramePr>
        <p:xfrm>
          <a:off x="1147261" y="1490393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7261" y="1490393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4924982"/>
              </p:ext>
            </p:extLst>
          </p:nvPr>
        </p:nvGraphicFramePr>
        <p:xfrm>
          <a:off x="1073885" y="2489453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73885" y="2489453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561958"/>
              </p:ext>
            </p:extLst>
          </p:nvPr>
        </p:nvGraphicFramePr>
        <p:xfrm>
          <a:off x="1042842" y="3206293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42842" y="3206293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3844569"/>
              </p:ext>
            </p:extLst>
          </p:nvPr>
        </p:nvGraphicFramePr>
        <p:xfrm>
          <a:off x="1152909" y="3612691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52909" y="3612691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6083181"/>
              </p:ext>
            </p:extLst>
          </p:nvPr>
        </p:nvGraphicFramePr>
        <p:xfrm>
          <a:off x="1121866" y="4273087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4" imgW="5397500" imgH="177800" progId="Word.Document.12">
                  <p:embed/>
                </p:oleObj>
              </mc:Choice>
              <mc:Fallback>
                <p:oleObj name="Documento" r:id="rId1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121866" y="4273087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110087"/>
              </p:ext>
            </p:extLst>
          </p:nvPr>
        </p:nvGraphicFramePr>
        <p:xfrm>
          <a:off x="1062601" y="5314480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6" imgW="5397500" imgH="177800" progId="Word.Document.12">
                  <p:embed/>
                </p:oleObj>
              </mc:Choice>
              <mc:Fallback>
                <p:oleObj name="Documento" r:id="rId1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62601" y="5314480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155870"/>
              </p:ext>
            </p:extLst>
          </p:nvPr>
        </p:nvGraphicFramePr>
        <p:xfrm>
          <a:off x="1003336" y="6017209"/>
          <a:ext cx="11874500" cy="391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8" imgW="5397500" imgH="177800" progId="Word.Document.12">
                  <p:embed/>
                </p:oleObj>
              </mc:Choice>
              <mc:Fallback>
                <p:oleObj name="Documento" r:id="rId1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003336" y="6017209"/>
                        <a:ext cx="11874500" cy="391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51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0691732"/>
              </p:ext>
            </p:extLst>
          </p:nvPr>
        </p:nvGraphicFramePr>
        <p:xfrm>
          <a:off x="-387009" y="398096"/>
          <a:ext cx="9813636" cy="324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009" y="398096"/>
                        <a:ext cx="9813636" cy="324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082591"/>
              </p:ext>
            </p:extLst>
          </p:nvPr>
        </p:nvGraphicFramePr>
        <p:xfrm>
          <a:off x="165468" y="965540"/>
          <a:ext cx="9813636" cy="32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468" y="965540"/>
                        <a:ext cx="9813636" cy="32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0872836"/>
              </p:ext>
            </p:extLst>
          </p:nvPr>
        </p:nvGraphicFramePr>
        <p:xfrm>
          <a:off x="-968381" y="1580599"/>
          <a:ext cx="9813636" cy="324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68381" y="1580599"/>
                        <a:ext cx="9813636" cy="324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805825"/>
              </p:ext>
            </p:extLst>
          </p:nvPr>
        </p:nvGraphicFramePr>
        <p:xfrm>
          <a:off x="-303016" y="2148043"/>
          <a:ext cx="9813636" cy="32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303016" y="2148043"/>
                        <a:ext cx="9813636" cy="32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984128"/>
              </p:ext>
            </p:extLst>
          </p:nvPr>
        </p:nvGraphicFramePr>
        <p:xfrm>
          <a:off x="-1211089" y="2692547"/>
          <a:ext cx="9813636" cy="324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1211089" y="2692547"/>
                        <a:ext cx="9813636" cy="324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0320062"/>
              </p:ext>
            </p:extLst>
          </p:nvPr>
        </p:nvGraphicFramePr>
        <p:xfrm>
          <a:off x="-503391" y="3259991"/>
          <a:ext cx="9813636" cy="32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503391" y="3259991"/>
                        <a:ext cx="9813636" cy="32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9454273"/>
              </p:ext>
            </p:extLst>
          </p:nvPr>
        </p:nvGraphicFramePr>
        <p:xfrm>
          <a:off x="-5841" y="3903891"/>
          <a:ext cx="8921487" cy="2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4" imgW="5397500" imgH="177800" progId="Word.Document.12">
                  <p:embed/>
                </p:oleObj>
              </mc:Choice>
              <mc:Fallback>
                <p:oleObj name="Documento" r:id="rId1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-5841" y="3903891"/>
                        <a:ext cx="8921487" cy="29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080168"/>
              </p:ext>
            </p:extLst>
          </p:nvPr>
        </p:nvGraphicFramePr>
        <p:xfrm>
          <a:off x="-1024654" y="4493732"/>
          <a:ext cx="8921487" cy="2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6" imgW="5397500" imgH="177800" progId="Word.Document.12">
                  <p:embed/>
                </p:oleObj>
              </mc:Choice>
              <mc:Fallback>
                <p:oleObj name="Documento" r:id="rId1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-1024654" y="4493732"/>
                        <a:ext cx="8921487" cy="29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1214656"/>
              </p:ext>
            </p:extLst>
          </p:nvPr>
        </p:nvGraphicFramePr>
        <p:xfrm>
          <a:off x="-1210918" y="5041240"/>
          <a:ext cx="8921487" cy="2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8" imgW="5397500" imgH="177800" progId="Word.Document.12">
                  <p:embed/>
                </p:oleObj>
              </mc:Choice>
              <mc:Fallback>
                <p:oleObj name="Documento" r:id="rId1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-1210918" y="5041240"/>
                        <a:ext cx="8921487" cy="29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831350"/>
              </p:ext>
            </p:extLst>
          </p:nvPr>
        </p:nvGraphicFramePr>
        <p:xfrm>
          <a:off x="-846853" y="5574637"/>
          <a:ext cx="8921487" cy="2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0" imgW="5397500" imgH="177800" progId="Word.Document.12">
                  <p:embed/>
                </p:oleObj>
              </mc:Choice>
              <mc:Fallback>
                <p:oleObj name="Documento" r:id="rId2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-846853" y="5574637"/>
                        <a:ext cx="8921487" cy="29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920526"/>
              </p:ext>
            </p:extLst>
          </p:nvPr>
        </p:nvGraphicFramePr>
        <p:xfrm>
          <a:off x="-2571216" y="6136256"/>
          <a:ext cx="8921487" cy="2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2" imgW="5397500" imgH="177800" progId="Word.Document.12">
                  <p:embed/>
                </p:oleObj>
              </mc:Choice>
              <mc:Fallback>
                <p:oleObj name="Documento" r:id="rId2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-2571216" y="6136256"/>
                        <a:ext cx="8921487" cy="29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15" name="Marcador de número de diapositiva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102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981597"/>
              </p:ext>
            </p:extLst>
          </p:nvPr>
        </p:nvGraphicFramePr>
        <p:xfrm>
          <a:off x="987824" y="1855677"/>
          <a:ext cx="3122236" cy="2642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5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05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0706"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Rectángulo 17"/>
          <p:cNvSpPr/>
          <p:nvPr/>
        </p:nvSpPr>
        <p:spPr>
          <a:xfrm>
            <a:off x="2729716" y="1871048"/>
            <a:ext cx="1182033" cy="2586315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/>
          <p:cNvSpPr/>
          <p:nvPr/>
        </p:nvSpPr>
        <p:spPr>
          <a:xfrm>
            <a:off x="1146031" y="1845397"/>
            <a:ext cx="519647" cy="2659587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/>
          <p:cNvSpPr/>
          <p:nvPr/>
        </p:nvSpPr>
        <p:spPr>
          <a:xfrm>
            <a:off x="1188839" y="3265032"/>
            <a:ext cx="2761503" cy="478350"/>
          </a:xfrm>
          <a:prstGeom prst="rect">
            <a:avLst/>
          </a:prstGeom>
          <a:noFill/>
          <a:ln w="381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24" name="Objeto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9930308"/>
              </p:ext>
            </p:extLst>
          </p:nvPr>
        </p:nvGraphicFramePr>
        <p:xfrm>
          <a:off x="-4543189" y="5274817"/>
          <a:ext cx="15804960" cy="5205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543189" y="5274817"/>
                        <a:ext cx="15804960" cy="5205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Marcador de pie de página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22" name="Marcador de número de diapositiva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24</a:t>
            </a:fld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297787" y="1203723"/>
            <a:ext cx="622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             </a:t>
            </a:r>
            <a:r>
              <a:rPr lang="es-ES" sz="2800" b="1" i="1" dirty="0">
                <a:latin typeface="Times New Roman"/>
                <a:cs typeface="Times New Roman"/>
              </a:rPr>
              <a:t>x’ y’   x’ y   x y    x y’                               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112889" y="1919556"/>
            <a:ext cx="8827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z’w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95957" y="3200836"/>
            <a:ext cx="7698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endParaRPr lang="es-ES" sz="2800" b="1" i="1" dirty="0">
              <a:latin typeface="Times New Roman"/>
              <a:cs typeface="Times New Roman"/>
            </a:endParaRPr>
          </a:p>
          <a:p>
            <a:endParaRPr lang="es-ES" b="1" i="1" dirty="0">
              <a:latin typeface="Times New Roman"/>
              <a:cs typeface="Times New Roman"/>
            </a:endParaRPr>
          </a:p>
          <a:p>
            <a:r>
              <a:rPr lang="es-ES" sz="2800" b="1" i="1" dirty="0" err="1">
                <a:latin typeface="Times New Roman"/>
                <a:cs typeface="Times New Roman"/>
              </a:rPr>
              <a:t>zw</a:t>
            </a:r>
            <a:r>
              <a:rPr lang="es-ES" sz="2800" b="1" i="1" dirty="0">
                <a:latin typeface="Times New Roman"/>
                <a:cs typeface="Times New Roman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78288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99157"/>
            <a:ext cx="6337300" cy="5892800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3886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3</a:t>
            </a:fld>
            <a:endParaRPr lang="es-ES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968617"/>
              </p:ext>
            </p:extLst>
          </p:nvPr>
        </p:nvGraphicFramePr>
        <p:xfrm>
          <a:off x="-3457878" y="1428463"/>
          <a:ext cx="14368319" cy="473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57878" y="1428463"/>
                        <a:ext cx="14368319" cy="473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220478"/>
              </p:ext>
            </p:extLst>
          </p:nvPr>
        </p:nvGraphicFramePr>
        <p:xfrm>
          <a:off x="-3432477" y="2272302"/>
          <a:ext cx="14368319" cy="473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432477" y="2272302"/>
                        <a:ext cx="14368319" cy="473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573647"/>
              </p:ext>
            </p:extLst>
          </p:nvPr>
        </p:nvGraphicFramePr>
        <p:xfrm>
          <a:off x="-4832175" y="3158413"/>
          <a:ext cx="1436846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832175" y="3158413"/>
                        <a:ext cx="14368463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620890" y="3936992"/>
            <a:ext cx="6914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Son expresiones booleanas equivalentes</a:t>
            </a:r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5547411"/>
              </p:ext>
            </p:extLst>
          </p:nvPr>
        </p:nvGraphicFramePr>
        <p:xfrm>
          <a:off x="-1924124" y="4715194"/>
          <a:ext cx="13062239" cy="4300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924124" y="4715194"/>
                        <a:ext cx="13062239" cy="4300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2135340"/>
              </p:ext>
            </p:extLst>
          </p:nvPr>
        </p:nvGraphicFramePr>
        <p:xfrm>
          <a:off x="-779334" y="5610464"/>
          <a:ext cx="10795239" cy="355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779334" y="5610464"/>
                        <a:ext cx="10795239" cy="355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4652053"/>
              </p:ext>
            </p:extLst>
          </p:nvPr>
        </p:nvGraphicFramePr>
        <p:xfrm>
          <a:off x="-3242700" y="503427"/>
          <a:ext cx="13062108" cy="430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3242700" y="503427"/>
                        <a:ext cx="13062108" cy="430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103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4</a:t>
            </a:fld>
            <a:endParaRPr lang="es-ES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874974"/>
              </p:ext>
            </p:extLst>
          </p:nvPr>
        </p:nvGraphicFramePr>
        <p:xfrm>
          <a:off x="-3425825" y="388938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25825" y="388938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8020008"/>
              </p:ext>
            </p:extLst>
          </p:nvPr>
        </p:nvGraphicFramePr>
        <p:xfrm>
          <a:off x="-669170" y="1311391"/>
          <a:ext cx="7768019" cy="37476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603500" progId="Word.Document.12">
                  <p:embed/>
                </p:oleObj>
              </mc:Choice>
              <mc:Fallback>
                <p:oleObj name="Documento" r:id="rId4" imgW="53975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669170" y="1311391"/>
                        <a:ext cx="7768019" cy="37476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8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5</a:t>
            </a:fld>
            <a:endParaRPr lang="es-ES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364847"/>
              </p:ext>
            </p:extLst>
          </p:nvPr>
        </p:nvGraphicFramePr>
        <p:xfrm>
          <a:off x="-3200049" y="388938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200049" y="388938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5725956"/>
              </p:ext>
            </p:extLst>
          </p:nvPr>
        </p:nvGraphicFramePr>
        <p:xfrm>
          <a:off x="-839257" y="1141943"/>
          <a:ext cx="7769225" cy="3748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603500" progId="Word.Document.12">
                  <p:embed/>
                </p:oleObj>
              </mc:Choice>
              <mc:Fallback>
                <p:oleObj name="Documento" r:id="rId4" imgW="53975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39257" y="1141943"/>
                        <a:ext cx="7769225" cy="3748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5296247"/>
              </p:ext>
            </p:extLst>
          </p:nvPr>
        </p:nvGraphicFramePr>
        <p:xfrm>
          <a:off x="705545" y="1119888"/>
          <a:ext cx="11655772" cy="37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485900" progId="Word.Document.12">
                  <p:embed/>
                </p:oleObj>
              </mc:Choice>
              <mc:Fallback>
                <p:oleObj name="Documento" r:id="rId6" imgW="5397500" imgH="1485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05545" y="1119888"/>
                        <a:ext cx="11655772" cy="378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702005"/>
              </p:ext>
            </p:extLst>
          </p:nvPr>
        </p:nvGraphicFramePr>
        <p:xfrm>
          <a:off x="-3611563" y="5946416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3611563" y="5946416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439525"/>
              </p:ext>
            </p:extLst>
          </p:nvPr>
        </p:nvGraphicFramePr>
        <p:xfrm>
          <a:off x="-3245735" y="5226937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3245735" y="5226937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00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6</a:t>
            </a:fld>
            <a:endParaRPr lang="es-ES"/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805309"/>
              </p:ext>
            </p:extLst>
          </p:nvPr>
        </p:nvGraphicFramePr>
        <p:xfrm>
          <a:off x="-3471511" y="584383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71511" y="584383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550334" y="1425221"/>
            <a:ext cx="8184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Llamamos </a:t>
            </a:r>
            <a:r>
              <a:rPr lang="es-ES" sz="2400" b="1" i="1" dirty="0" err="1"/>
              <a:t>minitérminos</a:t>
            </a:r>
            <a:r>
              <a:rPr lang="es-ES" sz="2400" dirty="0"/>
              <a:t> al producto lógico de </a:t>
            </a:r>
            <a:r>
              <a:rPr lang="es-ES" sz="2400" i="1" dirty="0"/>
              <a:t>k</a:t>
            </a:r>
            <a:r>
              <a:rPr lang="es-ES" sz="2400" dirty="0"/>
              <a:t> variables   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479779" y="2314221"/>
            <a:ext cx="802922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Una función booleana está definida en</a:t>
            </a:r>
          </a:p>
          <a:p>
            <a:r>
              <a:rPr lang="es-ES" sz="2400" dirty="0"/>
              <a:t> </a:t>
            </a:r>
          </a:p>
          <a:p>
            <a:pPr algn="ctr"/>
            <a:r>
              <a:rPr lang="es-ES" sz="2400" b="1" i="1" dirty="0"/>
              <a:t>Forma Canónica (o normal) disyuntiva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550335" y="4317998"/>
            <a:ext cx="7896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Si la expresión de la función booleana se expresa como una </a:t>
            </a:r>
            <a:r>
              <a:rPr lang="es-ES" sz="2400" b="1" i="1" dirty="0"/>
              <a:t>suma de </a:t>
            </a:r>
            <a:r>
              <a:rPr lang="es-ES" sz="2400" b="1" i="1" dirty="0" err="1"/>
              <a:t>minitérminos</a:t>
            </a:r>
            <a:endParaRPr lang="es-ES" sz="2400" b="1" i="1" dirty="0"/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615434"/>
              </p:ext>
            </p:extLst>
          </p:nvPr>
        </p:nvGraphicFramePr>
        <p:xfrm>
          <a:off x="42404" y="5622285"/>
          <a:ext cx="8921488" cy="2957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404" y="5622285"/>
                        <a:ext cx="8921488" cy="2957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6207749"/>
              </p:ext>
            </p:extLst>
          </p:nvPr>
        </p:nvGraphicFramePr>
        <p:xfrm>
          <a:off x="1690294" y="1428222"/>
          <a:ext cx="13061951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90294" y="1428222"/>
                        <a:ext cx="13061951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75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715649"/>
              </p:ext>
            </p:extLst>
          </p:nvPr>
        </p:nvGraphicFramePr>
        <p:xfrm>
          <a:off x="-404305" y="239609"/>
          <a:ext cx="6419850" cy="309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2603500" progId="Word.Document.12">
                  <p:embed/>
                </p:oleObj>
              </mc:Choice>
              <mc:Fallback>
                <p:oleObj name="Documento" r:id="rId2" imgW="53975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4305" y="239609"/>
                        <a:ext cx="6419850" cy="309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112695"/>
              </p:ext>
            </p:extLst>
          </p:nvPr>
        </p:nvGraphicFramePr>
        <p:xfrm>
          <a:off x="2570028" y="217468"/>
          <a:ext cx="6068809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2882900" progId="Word.Document.12">
                  <p:embed/>
                </p:oleObj>
              </mc:Choice>
              <mc:Fallback>
                <p:oleObj name="Documento" r:id="rId4" imgW="5397500" imgH="2882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70028" y="217468"/>
                        <a:ext cx="6068809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Conector recto de flecha 4"/>
          <p:cNvCxnSpPr/>
          <p:nvPr/>
        </p:nvCxnSpPr>
        <p:spPr>
          <a:xfrm flipV="1">
            <a:off x="3598218" y="752536"/>
            <a:ext cx="928951" cy="235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3598218" y="1128800"/>
            <a:ext cx="928951" cy="11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>
            <a:off x="3597751" y="1481086"/>
            <a:ext cx="95200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 flipV="1">
            <a:off x="3585525" y="1845130"/>
            <a:ext cx="928951" cy="117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3573766" y="2174354"/>
            <a:ext cx="953403" cy="83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>
            <a:off x="3549781" y="2467850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3561073" y="2914200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3548847" y="3219454"/>
            <a:ext cx="964695" cy="107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to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3817831"/>
              </p:ext>
            </p:extLst>
          </p:nvPr>
        </p:nvGraphicFramePr>
        <p:xfrm>
          <a:off x="-4483804" y="4643265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483804" y="4643265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o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7224333"/>
              </p:ext>
            </p:extLst>
          </p:nvPr>
        </p:nvGraphicFramePr>
        <p:xfrm>
          <a:off x="-4413717" y="3586944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4413717" y="3586944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176257"/>
              </p:ext>
            </p:extLst>
          </p:nvPr>
        </p:nvGraphicFramePr>
        <p:xfrm>
          <a:off x="-4461220" y="4089731"/>
          <a:ext cx="13061950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0" imgW="5397500" imgH="177800" progId="Word.Document.12">
                  <p:embed/>
                </p:oleObj>
              </mc:Choice>
              <mc:Fallback>
                <p:oleObj name="Documento" r:id="rId10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4461220" y="4089731"/>
                        <a:ext cx="13061950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2407367"/>
              </p:ext>
            </p:extLst>
          </p:nvPr>
        </p:nvGraphicFramePr>
        <p:xfrm>
          <a:off x="-1244941" y="5238929"/>
          <a:ext cx="11874644" cy="3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12" imgW="5397500" imgH="177800" progId="Word.Document.12">
                  <p:embed/>
                </p:oleObj>
              </mc:Choice>
              <mc:Fallback>
                <p:oleObj name="Documento" r:id="rId1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1244941" y="5238929"/>
                        <a:ext cx="11874644" cy="3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CuadroTexto 20"/>
          <p:cNvSpPr txBox="1"/>
          <p:nvPr/>
        </p:nvSpPr>
        <p:spPr>
          <a:xfrm>
            <a:off x="388042" y="5843856"/>
            <a:ext cx="8543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latin typeface="Arial"/>
                <a:cs typeface="Arial"/>
              </a:rPr>
              <a:t>Esta expresión es la Forma Normal Disyuntiva o suma de min-términos o </a:t>
            </a:r>
            <a:r>
              <a:rPr lang="es-ES" sz="2400" i="1" dirty="0">
                <a:latin typeface="Arial"/>
                <a:cs typeface="Arial"/>
              </a:rPr>
              <a:t>disyunciones de conjunciones.</a:t>
            </a:r>
          </a:p>
        </p:txBody>
      </p:sp>
      <p:cxnSp>
        <p:nvCxnSpPr>
          <p:cNvPr id="23" name="Conector recto 22"/>
          <p:cNvCxnSpPr/>
          <p:nvPr/>
        </p:nvCxnSpPr>
        <p:spPr>
          <a:xfrm>
            <a:off x="4365025" y="695991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4436353" y="1027759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4441657" y="1427077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>
            <a:off x="4514009" y="1785865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4449488" y="2898917"/>
            <a:ext cx="1940216" cy="27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/>
              <a:t>2019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4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5574800"/>
              </p:ext>
            </p:extLst>
          </p:nvPr>
        </p:nvGraphicFramePr>
        <p:xfrm>
          <a:off x="-1244941" y="1648529"/>
          <a:ext cx="11874644" cy="3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177800" progId="Word.Document.12">
                  <p:embed/>
                </p:oleObj>
              </mc:Choice>
              <mc:Fallback>
                <p:oleObj name="Documento" r:id="rId2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44941" y="1648529"/>
                        <a:ext cx="11874644" cy="3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5340021"/>
              </p:ext>
            </p:extLst>
          </p:nvPr>
        </p:nvGraphicFramePr>
        <p:xfrm>
          <a:off x="-2621618" y="2641902"/>
          <a:ext cx="14368319" cy="473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21618" y="2641902"/>
                        <a:ext cx="14368319" cy="473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3509958"/>
              </p:ext>
            </p:extLst>
          </p:nvPr>
        </p:nvGraphicFramePr>
        <p:xfrm>
          <a:off x="-3298298" y="3552865"/>
          <a:ext cx="14368319" cy="473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397500" imgH="177800" progId="Word.Document.12">
                  <p:embed/>
                </p:oleObj>
              </mc:Choice>
              <mc:Fallback>
                <p:oleObj name="Documento" r:id="rId6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3298298" y="3552865"/>
                        <a:ext cx="14368319" cy="473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674560"/>
              </p:ext>
            </p:extLst>
          </p:nvPr>
        </p:nvGraphicFramePr>
        <p:xfrm>
          <a:off x="-3692738" y="4552033"/>
          <a:ext cx="14368319" cy="473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8" imgW="5397500" imgH="177800" progId="Word.Document.12">
                  <p:embed/>
                </p:oleObj>
              </mc:Choice>
              <mc:Fallback>
                <p:oleObj name="Documento" r:id="rId8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3692738" y="4552033"/>
                        <a:ext cx="14368319" cy="4733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8</a:t>
            </a:fld>
            <a:endParaRPr lang="es-ES"/>
          </a:p>
        </p:txBody>
      </p:sp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2018</a:t>
            </a:r>
            <a:endParaRPr lang="es-ES"/>
          </a:p>
        </p:txBody>
      </p:sp>
      <p:sp>
        <p:nvSpPr>
          <p:cNvPr id="8" name="CuadroTexto 7"/>
          <p:cNvSpPr txBox="1"/>
          <p:nvPr/>
        </p:nvSpPr>
        <p:spPr>
          <a:xfrm>
            <a:off x="999505" y="658462"/>
            <a:ext cx="7196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Minimización de funciones</a:t>
            </a:r>
          </a:p>
        </p:txBody>
      </p:sp>
    </p:spTree>
    <p:extLst>
      <p:ext uri="{BB962C8B-B14F-4D97-AF65-F5344CB8AC3E}">
        <p14:creationId xmlns:p14="http://schemas.microsoft.com/office/powerpoint/2010/main" val="359941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836193"/>
              </p:ext>
            </p:extLst>
          </p:nvPr>
        </p:nvGraphicFramePr>
        <p:xfrm>
          <a:off x="-996967" y="239609"/>
          <a:ext cx="6419850" cy="309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397500" imgH="2603500" progId="Word.Document.12">
                  <p:embed/>
                </p:oleObj>
              </mc:Choice>
              <mc:Fallback>
                <p:oleObj name="Documento" r:id="rId2" imgW="53975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96967" y="239609"/>
                        <a:ext cx="6419850" cy="309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821788"/>
              </p:ext>
            </p:extLst>
          </p:nvPr>
        </p:nvGraphicFramePr>
        <p:xfrm>
          <a:off x="900199" y="1949934"/>
          <a:ext cx="10795131" cy="355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0199" y="1949934"/>
                        <a:ext cx="10795131" cy="355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6526086"/>
              </p:ext>
            </p:extLst>
          </p:nvPr>
        </p:nvGraphicFramePr>
        <p:xfrm>
          <a:off x="1892300" y="3563938"/>
          <a:ext cx="6959600" cy="2960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6" imgW="5854700" imgH="2489200" progId="Word.Document.12">
                  <p:embed/>
                </p:oleObj>
              </mc:Choice>
              <mc:Fallback>
                <p:oleObj name="Documento" r:id="rId6" imgW="5854700" imgH="2489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2300" y="3563938"/>
                        <a:ext cx="6959600" cy="2960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2019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B4270-09ED-064D-B81F-3D5CB3C4B77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640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13124</TotalTime>
  <Words>660</Words>
  <Application>Microsoft Macintosh PowerPoint</Application>
  <PresentationFormat>Presentación en pantalla (4:3)</PresentationFormat>
  <Paragraphs>278</Paragraphs>
  <Slides>25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Arial</vt:lpstr>
      <vt:lpstr>Calibri</vt:lpstr>
      <vt:lpstr>Times New Roman</vt:lpstr>
      <vt:lpstr>Tema de Office</vt:lpstr>
      <vt:lpstr>Documento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JulioAcosta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Julio Acosta</dc:creator>
  <cp:lastModifiedBy>Microsoft Office User</cp:lastModifiedBy>
  <cp:revision>252</cp:revision>
  <cp:lastPrinted>2019-09-02T18:27:20Z</cp:lastPrinted>
  <dcterms:created xsi:type="dcterms:W3CDTF">2018-09-02T13:13:01Z</dcterms:created>
  <dcterms:modified xsi:type="dcterms:W3CDTF">2022-09-14T11:48:45Z</dcterms:modified>
</cp:coreProperties>
</file>